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83" r:id="rId3"/>
    <p:sldId id="285" r:id="rId4"/>
    <p:sldId id="293" r:id="rId5"/>
    <p:sldId id="294" r:id="rId6"/>
    <p:sldId id="286" r:id="rId7"/>
    <p:sldId id="287" r:id="rId8"/>
    <p:sldId id="301" r:id="rId9"/>
    <p:sldId id="288" r:id="rId10"/>
    <p:sldId id="295" r:id="rId11"/>
    <p:sldId id="299" r:id="rId12"/>
    <p:sldId id="300" r:id="rId13"/>
    <p:sldId id="289" r:id="rId14"/>
    <p:sldId id="298" r:id="rId15"/>
    <p:sldId id="290" r:id="rId16"/>
    <p:sldId id="291" r:id="rId17"/>
    <p:sldId id="296" r:id="rId18"/>
    <p:sldId id="292" r:id="rId19"/>
    <p:sldId id="297" r:id="rId20"/>
    <p:sldId id="26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2"/>
      </a:buClr>
      <a:buChar char="–"/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1pPr>
    <a:lvl2pPr marL="457200" algn="l" rtl="0" fontAlgn="base">
      <a:spcBef>
        <a:spcPct val="20000"/>
      </a:spcBef>
      <a:spcAft>
        <a:spcPct val="0"/>
      </a:spcAft>
      <a:buClr>
        <a:schemeClr val="tx2"/>
      </a:buClr>
      <a:buChar char="–"/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2pPr>
    <a:lvl3pPr marL="914400" algn="l" rtl="0" fontAlgn="base">
      <a:spcBef>
        <a:spcPct val="20000"/>
      </a:spcBef>
      <a:spcAft>
        <a:spcPct val="0"/>
      </a:spcAft>
      <a:buClr>
        <a:schemeClr val="tx2"/>
      </a:buClr>
      <a:buChar char="–"/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3pPr>
    <a:lvl4pPr marL="1371600" algn="l" rtl="0" fontAlgn="base">
      <a:spcBef>
        <a:spcPct val="20000"/>
      </a:spcBef>
      <a:spcAft>
        <a:spcPct val="0"/>
      </a:spcAft>
      <a:buClr>
        <a:schemeClr val="tx2"/>
      </a:buClr>
      <a:buChar char="–"/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4pPr>
    <a:lvl5pPr marL="1828800" algn="l" rtl="0" fontAlgn="base">
      <a:spcBef>
        <a:spcPct val="20000"/>
      </a:spcBef>
      <a:spcAft>
        <a:spcPct val="0"/>
      </a:spcAft>
      <a:buClr>
        <a:schemeClr val="tx2"/>
      </a:buClr>
      <a:buChar char="–"/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  <a:sym typeface="Symbol" pitchFamily="18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9966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04" autoAdjust="0"/>
    <p:restoredTop sz="94679" autoAdjust="0"/>
  </p:normalViewPr>
  <p:slideViewPr>
    <p:cSldViewPr>
      <p:cViewPr varScale="1">
        <p:scale>
          <a:sx n="58" d="100"/>
          <a:sy n="58" d="100"/>
        </p:scale>
        <p:origin x="-955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TSU\CSCI%201900\Lectures\Lecture%2015%20-%20Growth%20of%20Func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323248296891774E-2"/>
          <c:y val="1.9465772520061791E-2"/>
          <c:w val="0.77448013558974571"/>
          <c:h val="0.88467568348214876"/>
        </c:manualLayout>
      </c:layout>
      <c:scatterChart>
        <c:scatterStyle val="lineMarker"/>
        <c:varyColors val="0"/>
        <c:ser>
          <c:idx val="0"/>
          <c:order val="0"/>
          <c:tx>
            <c:v>const(50)</c:v>
          </c:tx>
          <c:marker>
            <c:symbol val="none"/>
          </c:marker>
          <c:xVal>
            <c:numRef>
              <c:f>Data!$A$6:$A$15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Data!$B$6:$B$15</c:f>
              <c:numCache>
                <c:formatCode>General</c:formatCode>
                <c:ptCount val="10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</c:numCache>
            </c:numRef>
          </c:yVal>
          <c:smooth val="0"/>
        </c:ser>
        <c:ser>
          <c:idx val="1"/>
          <c:order val="1"/>
          <c:tx>
            <c:v>lg(n)</c:v>
          </c:tx>
          <c:marker>
            <c:symbol val="none"/>
          </c:marker>
          <c:xVal>
            <c:numRef>
              <c:f>Data!$A$6:$A$15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Data!$C$6:$C$15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1.5849625007211563</c:v>
                </c:pt>
                <c:pt idx="3">
                  <c:v>2</c:v>
                </c:pt>
                <c:pt idx="4">
                  <c:v>2.3219280948873622</c:v>
                </c:pt>
                <c:pt idx="5">
                  <c:v>2.5849625007211565</c:v>
                </c:pt>
                <c:pt idx="6">
                  <c:v>2.8073549220576042</c:v>
                </c:pt>
                <c:pt idx="7">
                  <c:v>3</c:v>
                </c:pt>
                <c:pt idx="8">
                  <c:v>3.1699250014423135</c:v>
                </c:pt>
                <c:pt idx="9">
                  <c:v>3.3219280948873626</c:v>
                </c:pt>
              </c:numCache>
            </c:numRef>
          </c:yVal>
          <c:smooth val="0"/>
        </c:ser>
        <c:ser>
          <c:idx val="2"/>
          <c:order val="2"/>
          <c:tx>
            <c:v>n</c:v>
          </c:tx>
          <c:marker>
            <c:symbol val="none"/>
          </c:marker>
          <c:xVal>
            <c:numRef>
              <c:f>Data!$A$6:$A$15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Data!$E$6:$E$15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4.7548875021634682</c:v>
                </c:pt>
                <c:pt idx="3">
                  <c:v>8</c:v>
                </c:pt>
                <c:pt idx="4">
                  <c:v>11.60964047443681</c:v>
                </c:pt>
                <c:pt idx="5">
                  <c:v>15.509775004326936</c:v>
                </c:pt>
                <c:pt idx="6">
                  <c:v>19.651484454403231</c:v>
                </c:pt>
                <c:pt idx="7">
                  <c:v>24</c:v>
                </c:pt>
                <c:pt idx="8">
                  <c:v>28.529325012980813</c:v>
                </c:pt>
                <c:pt idx="9">
                  <c:v>33.219280948873632</c:v>
                </c:pt>
              </c:numCache>
            </c:numRef>
          </c:yVal>
          <c:smooth val="0"/>
        </c:ser>
        <c:ser>
          <c:idx val="3"/>
          <c:order val="3"/>
          <c:tx>
            <c:v>n^2</c:v>
          </c:tx>
          <c:marker>
            <c:symbol val="none"/>
          </c:marker>
          <c:xVal>
            <c:numRef>
              <c:f>Data!$A$6:$A$15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xVal>
          <c:yVal>
            <c:numRef>
              <c:f>Data!$F$6:$F$15</c:f>
              <c:numCache>
                <c:formatCode>General</c:formatCode>
                <c:ptCount val="10"/>
                <c:pt idx="0">
                  <c:v>1</c:v>
                </c:pt>
                <c:pt idx="1">
                  <c:v>4</c:v>
                </c:pt>
                <c:pt idx="2">
                  <c:v>9</c:v>
                </c:pt>
                <c:pt idx="3">
                  <c:v>16</c:v>
                </c:pt>
                <c:pt idx="4">
                  <c:v>25</c:v>
                </c:pt>
                <c:pt idx="5">
                  <c:v>36</c:v>
                </c:pt>
                <c:pt idx="6">
                  <c:v>49</c:v>
                </c:pt>
                <c:pt idx="7">
                  <c:v>64</c:v>
                </c:pt>
                <c:pt idx="8">
                  <c:v>81</c:v>
                </c:pt>
                <c:pt idx="9">
                  <c:v>100</c:v>
                </c:pt>
              </c:numCache>
            </c:numRef>
          </c:yVal>
          <c:smooth val="0"/>
        </c:ser>
        <c:ser>
          <c:idx val="4"/>
          <c:order val="4"/>
          <c:tx>
            <c:v>n^3</c:v>
          </c:tx>
          <c:marker>
            <c:symbol val="none"/>
          </c:marker>
          <c:xVal>
            <c:numRef>
              <c:f>Data!$A$6:$A$11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Data!$G$6:$G$11</c:f>
              <c:numCache>
                <c:formatCode>General</c:formatCode>
                <c:ptCount val="6"/>
                <c:pt idx="0">
                  <c:v>1</c:v>
                </c:pt>
                <c:pt idx="1">
                  <c:v>8</c:v>
                </c:pt>
                <c:pt idx="2">
                  <c:v>27</c:v>
                </c:pt>
                <c:pt idx="3">
                  <c:v>64</c:v>
                </c:pt>
                <c:pt idx="4">
                  <c:v>125</c:v>
                </c:pt>
                <c:pt idx="5">
                  <c:v>216</c:v>
                </c:pt>
              </c:numCache>
            </c:numRef>
          </c:yVal>
          <c:smooth val="0"/>
        </c:ser>
        <c:ser>
          <c:idx val="5"/>
          <c:order val="5"/>
          <c:tx>
            <c:v>2^n</c:v>
          </c:tx>
          <c:marker>
            <c:symbol val="none"/>
          </c:marker>
          <c:xVal>
            <c:numRef>
              <c:f>Data!$A$6:$A$11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xVal>
          <c:yVal>
            <c:numRef>
              <c:f>Data!$H$6:$H$11</c:f>
              <c:numCache>
                <c:formatCode>General</c:formatCode>
                <c:ptCount val="6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  <c:pt idx="5">
                  <c:v>64</c:v>
                </c:pt>
              </c:numCache>
            </c:numRef>
          </c:yVal>
          <c:smooth val="0"/>
        </c:ser>
        <c:ser>
          <c:idx val="6"/>
          <c:order val="6"/>
          <c:tx>
            <c:strRef>
              <c:f>Data!$I$5</c:f>
              <c:strCache>
                <c:ptCount val="1"/>
                <c:pt idx="0">
                  <c:v>n!</c:v>
                </c:pt>
              </c:strCache>
            </c:strRef>
          </c:tx>
          <c:dPt>
            <c:idx val="4"/>
            <c:marker>
              <c:symbol val="none"/>
            </c:marker>
            <c:bubble3D val="0"/>
          </c:dPt>
          <c:xVal>
            <c:numRef>
              <c:f>Data!$A$6:$A$10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Data!$I$6:$I$10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6</c:v>
                </c:pt>
                <c:pt idx="3">
                  <c:v>24</c:v>
                </c:pt>
                <c:pt idx="4">
                  <c:v>120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1563648"/>
        <c:axId val="81565184"/>
      </c:scatterChart>
      <c:valAx>
        <c:axId val="8156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1565184"/>
        <c:crosses val="autoZero"/>
        <c:crossBetween val="midCat"/>
      </c:valAx>
      <c:valAx>
        <c:axId val="81565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1563648"/>
        <c:crosses val="autoZero"/>
        <c:crossBetween val="midCat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6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365E09E-97F0-4390-81DD-1220235709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24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3D9076C-E4C4-4762-980C-D3C14514D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8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2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3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4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C3593-CBCF-4BC7-917E-8E20BE52D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6985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87270258-54B9-452C-811C-856197071E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53665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A046021C-ECB0-464A-B570-684A6AA215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81430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5E87C352-0187-4343-9B82-84C35A9286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82815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23ED365A-B25D-4538-BF28-45334B072B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05657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82436ACE-AB2E-449A-94BA-6CE5DE249C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1885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5D65E119-7379-4FB7-BDA4-8BF0320B5A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7797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8BB0141F-4CAC-4E38-AC98-3B1A23A7A8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6087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F145DDF4-0997-4754-AE81-9604D6E691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934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7CAD9B89-F9BE-4F22-B2B6-CFF3C3ADA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49202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F1B95ADA-63E3-4F01-9FB7-1D29C22940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950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78AEB494-A7BD-48C9-BB62-CA3DA88E64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00639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0 w 21912"/>
                <a:gd name="T1" fmla="*/ 0 h 43200"/>
                <a:gd name="T2" fmla="*/ 0 w 21912"/>
                <a:gd name="T3" fmla="*/ 0 h 43200"/>
                <a:gd name="T4" fmla="*/ 0 w 21912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0 w 21924"/>
                <a:gd name="T1" fmla="*/ 0 h 43200"/>
                <a:gd name="T2" fmla="*/ 0 w 21924"/>
                <a:gd name="T3" fmla="*/ 0 h 43200"/>
                <a:gd name="T4" fmla="*/ 0 w 21924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0 w 21925"/>
                <a:gd name="T1" fmla="*/ 0 h 43200"/>
                <a:gd name="T2" fmla="*/ 0 w 21925"/>
                <a:gd name="T3" fmla="*/ 0 h 43200"/>
                <a:gd name="T4" fmla="*/ 0 w 21925"/>
                <a:gd name="T5" fmla="*/ 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1900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 </a:t>
            </a:r>
            <a:r>
              <a:rPr lang="en-US" dirty="0" smtClean="0"/>
              <a:t>Lecture 16 </a:t>
            </a:r>
            <a:r>
              <a:rPr lang="en-US" dirty="0"/>
              <a:t>- </a:t>
            </a:r>
            <a:fld id="{3FBE5293-CCCD-4EE6-8EE3-5785032B96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ransition/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478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Lecture 16</a:t>
            </a:r>
            <a:br>
              <a:rPr lang="en-US" dirty="0" smtClean="0"/>
            </a:br>
            <a:r>
              <a:rPr lang="en-US" dirty="0" smtClean="0"/>
              <a:t>Complexity of Functions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 CSCI – 1900    Mathematics for Computer Science</a:t>
            </a:r>
          </a:p>
          <a:p>
            <a:pPr eaLnBrk="1" hangingPunct="1"/>
            <a:r>
              <a:rPr lang="en-US" dirty="0" smtClean="0"/>
              <a:t>Fall </a:t>
            </a:r>
            <a:r>
              <a:rPr lang="en-US" dirty="0" smtClean="0"/>
              <a:t>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EABD28ED-6BCF-46C1-A0E3-6DBCC54810A5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Growth of Functions (cont)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/>
              <a:t>All </a:t>
            </a:r>
            <a:r>
              <a:rPr lang="en-US" sz="3600" i="1" smtClean="0"/>
              <a:t>log </a:t>
            </a:r>
            <a:r>
              <a:rPr lang="en-US" sz="3600" smtClean="0"/>
              <a:t>functions grow at the same rate, </a:t>
            </a:r>
            <a:r>
              <a:rPr lang="en-US" sz="3600" smtClean="0">
                <a:solidFill>
                  <a:schemeClr val="tx2"/>
                </a:solidFill>
              </a:rPr>
              <a:t>regardless of the base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smtClean="0"/>
              <a:t>log</a:t>
            </a:r>
            <a:r>
              <a:rPr lang="en-US" baseline="-25000" smtClean="0"/>
              <a:t>2</a:t>
            </a:r>
            <a:r>
              <a:rPr lang="en-US" smtClean="0"/>
              <a:t> ( </a:t>
            </a:r>
            <a:r>
              <a:rPr lang="en-US" i="1" smtClean="0"/>
              <a:t>n )</a:t>
            </a:r>
            <a:r>
              <a:rPr lang="en-US" smtClean="0"/>
              <a:t> grows at the same rate as </a:t>
            </a:r>
            <a:r>
              <a:rPr lang="en-US" i="1" smtClean="0"/>
              <a:t>log</a:t>
            </a:r>
            <a:r>
              <a:rPr lang="en-US" baseline="-25000" smtClean="0"/>
              <a:t>100 </a:t>
            </a:r>
            <a:r>
              <a:rPr lang="en-US" smtClean="0"/>
              <a:t>( </a:t>
            </a:r>
            <a:r>
              <a:rPr lang="en-US" i="1" smtClean="0"/>
              <a:t>n</a:t>
            </a:r>
            <a:r>
              <a:rPr lang="en-US" smtClean="0"/>
              <a:t> 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usually write </a:t>
            </a:r>
            <a:r>
              <a:rPr lang="en-US" i="1" smtClean="0"/>
              <a:t>log</a:t>
            </a:r>
            <a:r>
              <a:rPr lang="en-US" baseline="-25000" smtClean="0"/>
              <a:t>2 </a:t>
            </a:r>
            <a:r>
              <a:rPr lang="en-US" smtClean="0"/>
              <a:t>as </a:t>
            </a:r>
            <a:r>
              <a:rPr lang="en-US" i="1" smtClean="0"/>
              <a:t>lg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smtClean="0"/>
              <a:t>Recall   </a:t>
            </a:r>
            <a:r>
              <a:rPr lang="en-US" sz="3200" i="1" smtClean="0"/>
              <a:t>log</a:t>
            </a:r>
            <a:r>
              <a:rPr lang="en-US" sz="3200" baseline="-25000" smtClean="0"/>
              <a:t>n</a:t>
            </a:r>
            <a:r>
              <a:rPr lang="en-US" sz="3200" smtClean="0"/>
              <a:t>( </a:t>
            </a:r>
            <a:r>
              <a:rPr lang="en-US" sz="3200" i="1" smtClean="0"/>
              <a:t>k</a:t>
            </a:r>
            <a:r>
              <a:rPr lang="en-US" sz="3200" smtClean="0"/>
              <a:t> ) = </a:t>
            </a:r>
            <a:r>
              <a:rPr lang="en-US" sz="3200" i="1" smtClean="0"/>
              <a:t>log</a:t>
            </a:r>
            <a:r>
              <a:rPr lang="en-US" sz="3200" baseline="-25000" smtClean="0"/>
              <a:t>m</a:t>
            </a:r>
            <a:r>
              <a:rPr lang="en-US" sz="3200" smtClean="0"/>
              <a:t>( </a:t>
            </a:r>
            <a:r>
              <a:rPr lang="en-US" sz="3200" i="1" smtClean="0"/>
              <a:t>k</a:t>
            </a:r>
            <a:r>
              <a:rPr lang="en-US" sz="3200" smtClean="0"/>
              <a:t> ) / </a:t>
            </a:r>
            <a:r>
              <a:rPr lang="en-US" sz="3200" i="1" smtClean="0"/>
              <a:t>log</a:t>
            </a:r>
            <a:r>
              <a:rPr lang="en-US" sz="3200" baseline="-25000" smtClean="0"/>
              <a:t>m</a:t>
            </a:r>
            <a:r>
              <a:rPr lang="en-US" sz="3200" smtClean="0"/>
              <a:t>( </a:t>
            </a:r>
            <a:r>
              <a:rPr lang="en-US" sz="3200" i="1" smtClean="0"/>
              <a:t>n</a:t>
            </a:r>
            <a:r>
              <a:rPr lang="en-US" sz="3200" smtClean="0"/>
              <a:t> )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/>
              <a:t>Powers of the log function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smtClean="0"/>
              <a:t>(</a:t>
            </a:r>
            <a:r>
              <a:rPr lang="en-US" sz="3200" i="1" smtClean="0"/>
              <a:t>log</a:t>
            </a:r>
            <a:r>
              <a:rPr lang="en-US" sz="3200" smtClean="0"/>
              <a:t> </a:t>
            </a:r>
            <a:r>
              <a:rPr lang="en-US" sz="3200" i="1" smtClean="0"/>
              <a:t>n </a:t>
            </a:r>
            <a:r>
              <a:rPr lang="en-US" sz="3200" smtClean="0"/>
              <a:t>)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smtClean="0"/>
              <a:t>(</a:t>
            </a:r>
            <a:r>
              <a:rPr lang="en-US" sz="3200" i="1" smtClean="0"/>
              <a:t>log n</a:t>
            </a:r>
            <a:r>
              <a:rPr lang="en-US" sz="3200" smtClean="0"/>
              <a:t>)</a:t>
            </a:r>
            <a:r>
              <a:rPr lang="en-US" sz="3200" baseline="30000" smtClean="0"/>
              <a:t>2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smtClean="0"/>
              <a:t>(</a:t>
            </a:r>
            <a:r>
              <a:rPr lang="en-US" sz="3200" i="1" smtClean="0"/>
              <a:t>log n</a:t>
            </a:r>
            <a:r>
              <a:rPr lang="en-US" sz="3200" smtClean="0"/>
              <a:t>)</a:t>
            </a:r>
            <a:r>
              <a:rPr lang="en-US" sz="3200" baseline="30000" smtClean="0"/>
              <a:t>304 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i="1" smtClean="0">
                <a:cs typeface="Arial" charset="0"/>
              </a:rPr>
              <a:t>n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D7E338A4-13DF-4AB9-A8D6-2820BE98E7E7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Growth of Functions (cont)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i="1" dirty="0" smtClean="0"/>
              <a:t>log</a:t>
            </a:r>
            <a:r>
              <a:rPr lang="en-US" sz="3600" dirty="0" smtClean="0"/>
              <a:t> compared to polynomials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i="1" dirty="0" err="1" smtClean="0"/>
              <a:t>lg</a:t>
            </a:r>
            <a:r>
              <a:rPr lang="en-US" sz="3200" dirty="0" smtClean="0"/>
              <a:t> </a:t>
            </a:r>
            <a:r>
              <a:rPr lang="en-US" sz="3200" i="1" dirty="0" smtClean="0"/>
              <a:t>n</a:t>
            </a:r>
            <a:r>
              <a:rPr lang="en-US" sz="3200" dirty="0" smtClean="0"/>
              <a:t>  </a:t>
            </a:r>
            <a:r>
              <a:rPr lang="en-US" sz="3200" dirty="0" smtClean="0">
                <a:cs typeface="Arial" charset="0"/>
              </a:rPr>
              <a:t>«  </a:t>
            </a:r>
            <a:r>
              <a:rPr lang="en-US" sz="3200" i="1" dirty="0" smtClean="0"/>
              <a:t>n</a:t>
            </a:r>
            <a:r>
              <a:rPr lang="en-US" sz="3200" dirty="0" smtClean="0"/>
              <a:t>  </a:t>
            </a:r>
            <a:r>
              <a:rPr lang="en-US" sz="3200" dirty="0" smtClean="0">
                <a:cs typeface="Arial" charset="0"/>
              </a:rPr>
              <a:t>« 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</a:t>
            </a:r>
            <a:r>
              <a:rPr lang="en-US" sz="3200" i="1" dirty="0" err="1" smtClean="0">
                <a:cs typeface="Arial" charset="0"/>
              </a:rPr>
              <a:t>lg</a:t>
            </a:r>
            <a:r>
              <a:rPr lang="en-US" sz="3200" dirty="0" smtClean="0">
                <a:cs typeface="Arial" charset="0"/>
              </a:rPr>
              <a:t>(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) «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( </a:t>
            </a:r>
            <a:r>
              <a:rPr lang="en-US" sz="3200" i="1" dirty="0" err="1" smtClean="0">
                <a:cs typeface="Arial" charset="0"/>
              </a:rPr>
              <a:t>lg</a:t>
            </a:r>
            <a:r>
              <a:rPr lang="en-US" sz="3200" dirty="0" smtClean="0">
                <a:cs typeface="Arial" charset="0"/>
              </a:rPr>
              <a:t>(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) )</a:t>
            </a:r>
            <a:r>
              <a:rPr lang="en-US" sz="3200" baseline="30000" dirty="0" smtClean="0"/>
              <a:t>2  </a:t>
            </a:r>
            <a:br>
              <a:rPr lang="en-US" sz="3200" baseline="30000" dirty="0" smtClean="0"/>
            </a:br>
            <a:r>
              <a:rPr lang="en-US" sz="3200" dirty="0" smtClean="0">
                <a:cs typeface="Arial" charset="0"/>
              </a:rPr>
              <a:t>«  </a:t>
            </a:r>
            <a:r>
              <a:rPr lang="en-US" sz="3200" i="1" dirty="0" smtClean="0">
                <a:cs typeface="Arial" charset="0"/>
              </a:rPr>
              <a:t>n</a:t>
            </a:r>
            <a:r>
              <a:rPr lang="en-US" sz="3200" dirty="0" smtClean="0">
                <a:cs typeface="Arial" charset="0"/>
              </a:rPr>
              <a:t> (</a:t>
            </a:r>
            <a:r>
              <a:rPr lang="en-US" sz="3200" i="1" dirty="0" err="1" smtClean="0">
                <a:cs typeface="Arial" charset="0"/>
              </a:rPr>
              <a:t>lg</a:t>
            </a:r>
            <a:r>
              <a:rPr lang="en-US" sz="3200" smtClean="0">
                <a:cs typeface="Arial" charset="0"/>
              </a:rPr>
              <a:t>(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smtClean="0">
                <a:cs typeface="Arial" charset="0"/>
              </a:rPr>
              <a:t> ))</a:t>
            </a:r>
            <a:r>
              <a:rPr lang="en-US" sz="3200" baseline="30000" smtClean="0"/>
              <a:t>1670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baseline="30000" smtClean="0"/>
              <a:t>2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cs typeface="Arial" charset="0"/>
              </a:rPr>
              <a:t>Polynomials compare to exponentials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cs typeface="Arial" charset="0"/>
              </a:rPr>
              <a:t>n</a:t>
            </a:r>
            <a:r>
              <a:rPr lang="en-US" baseline="30000" dirty="0" smtClean="0"/>
              <a:t>2  </a:t>
            </a:r>
            <a:r>
              <a:rPr lang="en-US" dirty="0" smtClean="0">
                <a:cs typeface="Arial" charset="0"/>
              </a:rPr>
              <a:t>« </a:t>
            </a:r>
            <a:r>
              <a:rPr lang="en-US" i="1" dirty="0" smtClean="0">
                <a:cs typeface="Arial" charset="0"/>
              </a:rPr>
              <a:t>n</a:t>
            </a:r>
            <a:r>
              <a:rPr lang="en-US" baseline="30000" dirty="0" smtClean="0"/>
              <a:t>3  </a:t>
            </a:r>
            <a:r>
              <a:rPr lang="en-US" dirty="0" smtClean="0">
                <a:cs typeface="Arial" charset="0"/>
              </a:rPr>
              <a:t>« </a:t>
            </a:r>
            <a:r>
              <a:rPr lang="en-US" i="1" dirty="0" smtClean="0">
                <a:cs typeface="Arial" charset="0"/>
              </a:rPr>
              <a:t>n</a:t>
            </a:r>
            <a:r>
              <a:rPr lang="en-US" baseline="30000" dirty="0" smtClean="0"/>
              <a:t>2876  </a:t>
            </a:r>
            <a:r>
              <a:rPr lang="en-US" dirty="0" smtClean="0">
                <a:cs typeface="Arial" charset="0"/>
              </a:rPr>
              <a:t>« </a:t>
            </a:r>
            <a:r>
              <a:rPr lang="en-US" dirty="0" smtClean="0"/>
              <a:t>2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 </a:t>
            </a:r>
            <a:endParaRPr lang="en-US" dirty="0" smtClean="0"/>
          </a:p>
          <a:p>
            <a:pPr eaLnBrk="1" hangingPunct="1"/>
            <a:r>
              <a:rPr lang="en-US" dirty="0" smtClean="0"/>
              <a:t>Exponentials compared to factorial</a:t>
            </a:r>
          </a:p>
          <a:p>
            <a:pPr lvl="1" eaLnBrk="1" hangingPunct="1"/>
            <a:r>
              <a:rPr lang="en-US" dirty="0" smtClean="0">
                <a:cs typeface="Arial" charset="0"/>
              </a:rPr>
              <a:t> </a:t>
            </a:r>
            <a:r>
              <a:rPr lang="en-US" dirty="0" smtClean="0"/>
              <a:t>2</a:t>
            </a:r>
            <a:r>
              <a:rPr lang="en-US" i="1" baseline="30000" dirty="0" smtClean="0"/>
              <a:t>n</a:t>
            </a:r>
            <a:r>
              <a:rPr lang="en-US" baseline="30000" dirty="0" smtClean="0"/>
              <a:t>  </a:t>
            </a:r>
            <a:r>
              <a:rPr lang="en-US" dirty="0" smtClean="0">
                <a:cs typeface="Arial" charset="0"/>
              </a:rPr>
              <a:t>« </a:t>
            </a:r>
            <a:r>
              <a:rPr lang="en-US" i="1" dirty="0" smtClean="0">
                <a:cs typeface="Arial" charset="0"/>
              </a:rPr>
              <a:t>n</a:t>
            </a:r>
            <a:r>
              <a:rPr lang="en-US" dirty="0" smtClean="0">
                <a:cs typeface="Arial" charset="0"/>
              </a:rPr>
              <a:t>!</a:t>
            </a:r>
            <a:endParaRPr lang="en-US" dirty="0" smtClean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0FA38C17-DAFA-4D74-B589-91B3567D273D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Growth of Functions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general, the classes of functions, in order of  increasing running time are</a:t>
            </a:r>
          </a:p>
          <a:p>
            <a:pPr lvl="1" eaLnBrk="1" hangingPunct="1"/>
            <a:r>
              <a:rPr lang="en-US" smtClean="0"/>
              <a:t>constant  </a:t>
            </a:r>
            <a:r>
              <a:rPr lang="en-US" sz="3200" smtClean="0">
                <a:cs typeface="Arial" charset="0"/>
              </a:rPr>
              <a:t>«   </a:t>
            </a:r>
            <a:r>
              <a:rPr lang="en-US" sz="3200" i="1" smtClean="0">
                <a:cs typeface="Arial" charset="0"/>
              </a:rPr>
              <a:t>log</a:t>
            </a:r>
            <a:r>
              <a:rPr lang="en-US" sz="3200" smtClean="0">
                <a:cs typeface="Arial" charset="0"/>
              </a:rPr>
              <a:t>(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smtClean="0">
                <a:cs typeface="Arial" charset="0"/>
              </a:rPr>
              <a:t> )   «  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smtClean="0">
                <a:cs typeface="Arial" charset="0"/>
              </a:rPr>
              <a:t>   «    </a:t>
            </a:r>
            <a:r>
              <a:rPr lang="en-US" sz="3200" i="1" smtClean="0">
                <a:cs typeface="Arial" charset="0"/>
              </a:rPr>
              <a:t>n log</a:t>
            </a:r>
            <a:r>
              <a:rPr lang="en-US" sz="3200" smtClean="0">
                <a:cs typeface="Arial" charset="0"/>
              </a:rPr>
              <a:t>(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smtClean="0">
                <a:cs typeface="Arial" charset="0"/>
              </a:rPr>
              <a:t> )</a:t>
            </a:r>
            <a:r>
              <a:rPr lang="en-US" sz="3200" smtClean="0"/>
              <a:t> </a:t>
            </a:r>
            <a:br>
              <a:rPr lang="en-US" sz="3200" smtClean="0"/>
            </a:br>
            <a:r>
              <a:rPr lang="en-US" sz="3200" smtClean="0"/>
              <a:t>		   </a:t>
            </a:r>
            <a:r>
              <a:rPr lang="en-US" sz="3200" smtClean="0">
                <a:cs typeface="Arial" charset="0"/>
              </a:rPr>
              <a:t>«  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baseline="30000" smtClean="0">
                <a:cs typeface="Arial" charset="0"/>
              </a:rPr>
              <a:t>2   </a:t>
            </a:r>
            <a:r>
              <a:rPr lang="en-US" sz="3200" smtClean="0">
                <a:cs typeface="Arial" charset="0"/>
              </a:rPr>
              <a:t>«  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baseline="30000" smtClean="0">
                <a:cs typeface="Arial" charset="0"/>
              </a:rPr>
              <a:t>3   </a:t>
            </a:r>
            <a:r>
              <a:rPr lang="en-US" sz="3200" smtClean="0">
                <a:cs typeface="Arial" charset="0"/>
              </a:rPr>
              <a:t>«   …   «   2</a:t>
            </a:r>
            <a:r>
              <a:rPr lang="en-US" sz="3200" i="1" baseline="30000" smtClean="0">
                <a:cs typeface="Arial" charset="0"/>
              </a:rPr>
              <a:t>n</a:t>
            </a:r>
            <a:r>
              <a:rPr lang="en-US" sz="3200" baseline="30000" smtClean="0">
                <a:cs typeface="Arial" charset="0"/>
              </a:rPr>
              <a:t>   </a:t>
            </a:r>
            <a:r>
              <a:rPr lang="en-US" sz="3200" smtClean="0">
                <a:cs typeface="Arial" charset="0"/>
              </a:rPr>
              <a:t>«   </a:t>
            </a:r>
            <a:r>
              <a:rPr lang="en-US" sz="3200" i="1" smtClean="0">
                <a:cs typeface="Arial" charset="0"/>
              </a:rPr>
              <a:t>n</a:t>
            </a:r>
            <a:r>
              <a:rPr lang="en-US" sz="3200" smtClean="0">
                <a:cs typeface="Arial" charset="0"/>
              </a:rPr>
              <a:t>!</a:t>
            </a:r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14115749-C556-4326-B6FF-CBC069717F4D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Big-Oh Notation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i="1" smtClean="0"/>
              <a:t>f</a:t>
            </a:r>
            <a:r>
              <a:rPr lang="en-US" sz="2800" smtClean="0"/>
              <a:t> </a:t>
            </a:r>
            <a:r>
              <a:rPr lang="en-US" sz="2800" smtClean="0">
                <a:sym typeface="Symbol" pitchFamily="18" charset="2"/>
              </a:rPr>
              <a:t> O( </a:t>
            </a:r>
            <a:r>
              <a:rPr lang="en-US" sz="2800" i="1" smtClean="0">
                <a:sym typeface="Symbol" pitchFamily="18" charset="2"/>
              </a:rPr>
              <a:t>g</a:t>
            </a:r>
            <a:r>
              <a:rPr lang="en-US" sz="2800" smtClean="0">
                <a:sym typeface="Symbol" pitchFamily="18" charset="2"/>
              </a:rPr>
              <a:t> ) if there exist two constants, c and n</a:t>
            </a:r>
            <a:r>
              <a:rPr lang="en-US" sz="2800" baseline="-25000" smtClean="0">
                <a:sym typeface="Symbol" pitchFamily="18" charset="2"/>
              </a:rPr>
              <a:t>0</a:t>
            </a:r>
            <a:r>
              <a:rPr lang="en-US" sz="2800" smtClean="0">
                <a:sym typeface="Symbol" pitchFamily="18" charset="2"/>
              </a:rPr>
              <a:t> such that </a:t>
            </a:r>
            <a:r>
              <a:rPr lang="en-US" sz="2800" b="1" smtClean="0">
                <a:sym typeface="Symbol" pitchFamily="18" charset="2"/>
              </a:rPr>
              <a:t>|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ym typeface="Symbol" pitchFamily="18" charset="2"/>
              </a:rPr>
              <a:t>f 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n</a:t>
            </a:r>
            <a:r>
              <a:rPr lang="en-US" sz="2800" smtClean="0">
                <a:sym typeface="Symbol" pitchFamily="18" charset="2"/>
              </a:rPr>
              <a:t>) </a:t>
            </a:r>
            <a:r>
              <a:rPr lang="en-US" sz="2800" b="1" smtClean="0">
                <a:sym typeface="Symbol" pitchFamily="18" charset="2"/>
              </a:rPr>
              <a:t>|</a:t>
            </a:r>
            <a:r>
              <a:rPr lang="en-US" sz="2800" smtClean="0">
                <a:sym typeface="Symbol" pitchFamily="18" charset="2"/>
              </a:rPr>
              <a:t>  c </a:t>
            </a:r>
            <a:r>
              <a:rPr lang="en-US" sz="2800" b="1" smtClean="0">
                <a:sym typeface="Symbol" pitchFamily="18" charset="2"/>
              </a:rPr>
              <a:t>|</a:t>
            </a:r>
            <a:r>
              <a:rPr lang="en-US" sz="2800" smtClean="0">
                <a:sym typeface="Symbol" pitchFamily="18" charset="2"/>
              </a:rPr>
              <a:t> </a:t>
            </a:r>
            <a:r>
              <a:rPr lang="en-US" sz="2800" i="1" smtClean="0">
                <a:sym typeface="Symbol" pitchFamily="18" charset="2"/>
              </a:rPr>
              <a:t>g</a:t>
            </a:r>
            <a:r>
              <a:rPr lang="en-US" sz="2800" smtClean="0">
                <a:sym typeface="Symbol" pitchFamily="18" charset="2"/>
              </a:rPr>
              <a:t>(</a:t>
            </a:r>
            <a:r>
              <a:rPr lang="en-US" sz="2800" i="1" smtClean="0">
                <a:sym typeface="Symbol" pitchFamily="18" charset="2"/>
              </a:rPr>
              <a:t>n</a:t>
            </a:r>
            <a:r>
              <a:rPr lang="en-US" sz="2800" smtClean="0">
                <a:sym typeface="Symbol" pitchFamily="18" charset="2"/>
              </a:rPr>
              <a:t>) </a:t>
            </a:r>
            <a:r>
              <a:rPr lang="en-US" sz="2800" b="1" smtClean="0">
                <a:sym typeface="Symbol" pitchFamily="18" charset="2"/>
              </a:rPr>
              <a:t>|</a:t>
            </a:r>
            <a:r>
              <a:rPr lang="en-US" sz="2800" smtClean="0">
                <a:sym typeface="Symbol" pitchFamily="18" charset="2"/>
              </a:rPr>
              <a:t>   for all </a:t>
            </a:r>
            <a:r>
              <a:rPr lang="en-US" sz="2800" i="1" smtClean="0">
                <a:sym typeface="Symbol" pitchFamily="18" charset="2"/>
              </a:rPr>
              <a:t>n</a:t>
            </a:r>
            <a:r>
              <a:rPr lang="en-US" sz="2800" smtClean="0">
                <a:sym typeface="Symbol" pitchFamily="18" charset="2"/>
              </a:rPr>
              <a:t>  </a:t>
            </a:r>
            <a:r>
              <a:rPr lang="en-US" sz="2800" i="1" smtClean="0">
                <a:sym typeface="Symbol" pitchFamily="18" charset="2"/>
              </a:rPr>
              <a:t>n</a:t>
            </a:r>
            <a:r>
              <a:rPr lang="en-US" sz="2800" baseline="-25000" smtClean="0">
                <a:sym typeface="Symbol" pitchFamily="18" charset="2"/>
              </a:rPr>
              <a:t>0</a:t>
            </a:r>
            <a:endParaRPr lang="en-US" sz="280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This means:  </a:t>
            </a:r>
            <a:r>
              <a:rPr lang="en-US" sz="2400" i="1" smtClean="0">
                <a:sym typeface="Symbol" pitchFamily="18" charset="2"/>
              </a:rPr>
              <a:t>f</a:t>
            </a:r>
            <a:r>
              <a:rPr lang="en-US" sz="2400" smtClean="0">
                <a:sym typeface="Symbol" pitchFamily="18" charset="2"/>
              </a:rPr>
              <a:t>  grows no faster than </a:t>
            </a:r>
            <a:r>
              <a:rPr lang="en-US" sz="2400" i="1" smtClean="0">
                <a:sym typeface="Symbol" pitchFamily="18" charset="2"/>
              </a:rPr>
              <a:t>g</a:t>
            </a:r>
            <a:r>
              <a:rPr lang="en-US" sz="2400" smtClean="0">
                <a:sym typeface="Symbol" pitchFamily="18" charset="2"/>
              </a:rPr>
              <a:t> does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What is in O(</a:t>
            </a:r>
            <a:r>
              <a:rPr lang="en-US" sz="2800" i="1" smtClean="0">
                <a:sym typeface="Symbol" pitchFamily="18" charset="2"/>
              </a:rPr>
              <a:t>n</a:t>
            </a:r>
            <a:r>
              <a:rPr lang="en-US" sz="2800" baseline="30000" smtClean="0">
                <a:sym typeface="Symbol" pitchFamily="18" charset="2"/>
              </a:rPr>
              <a:t>3</a:t>
            </a:r>
            <a:r>
              <a:rPr lang="en-US" sz="2800" smtClean="0">
                <a:sym typeface="Symbol" pitchFamily="18" charset="2"/>
              </a:rPr>
              <a:t>)?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Anything that grows no faster than n</a:t>
            </a:r>
            <a:r>
              <a:rPr lang="en-US" sz="2400" baseline="30000" smtClean="0">
                <a:sym typeface="Symbol" pitchFamily="18" charset="2"/>
              </a:rPr>
              <a:t>3</a:t>
            </a:r>
            <a:endParaRPr lang="en-US" sz="240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10</a:t>
            </a:r>
            <a:r>
              <a:rPr lang="en-US" sz="2400" i="1" smtClean="0">
                <a:sym typeface="Symbol" pitchFamily="18" charset="2"/>
              </a:rPr>
              <a:t>n</a:t>
            </a:r>
            <a:r>
              <a:rPr lang="en-US" sz="2400" baseline="30000" smtClean="0">
                <a:sym typeface="Symbol" pitchFamily="18" charset="2"/>
              </a:rPr>
              <a:t>3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</a:t>
            </a:r>
            <a:r>
              <a:rPr lang="en-US" sz="2400" i="1" smtClean="0">
                <a:sym typeface="Symbol" pitchFamily="18" charset="2"/>
              </a:rPr>
              <a:t>n</a:t>
            </a:r>
            <a:r>
              <a:rPr lang="en-US" sz="2400" baseline="30000" smtClean="0">
                <a:sym typeface="Symbol" pitchFamily="18" charset="2"/>
              </a:rPr>
              <a:t>3  </a:t>
            </a:r>
            <a:r>
              <a:rPr lang="en-US" sz="2400" smtClean="0">
                <a:sym typeface="Symbol" pitchFamily="18" charset="2"/>
              </a:rPr>
              <a:t>+ 100</a:t>
            </a:r>
            <a:r>
              <a:rPr lang="en-US" sz="2400" i="1" smtClean="0">
                <a:sym typeface="Symbol" pitchFamily="18" charset="2"/>
              </a:rPr>
              <a:t>n</a:t>
            </a:r>
            <a:r>
              <a:rPr lang="en-US" sz="2400" baseline="30000" smtClean="0">
                <a:sym typeface="Symbol" pitchFamily="18" charset="2"/>
              </a:rPr>
              <a:t>2  </a:t>
            </a:r>
            <a:r>
              <a:rPr lang="en-US" sz="2400" smtClean="0">
                <a:sym typeface="Symbol" pitchFamily="18" charset="2"/>
              </a:rPr>
              <a:t>–</a:t>
            </a:r>
            <a:r>
              <a:rPr lang="en-US" sz="2400" baseline="30000" smtClean="0">
                <a:sym typeface="Symbol" pitchFamily="18" charset="2"/>
              </a:rPr>
              <a:t> </a:t>
            </a:r>
            <a:r>
              <a:rPr lang="en-US" sz="2400" i="1" baseline="30000" smtClean="0">
                <a:sym typeface="Symbol" pitchFamily="18" charset="2"/>
              </a:rPr>
              <a:t> </a:t>
            </a:r>
            <a:r>
              <a:rPr lang="en-US" sz="2400" i="1" smtClean="0">
                <a:sym typeface="Symbol" pitchFamily="18" charset="2"/>
              </a:rPr>
              <a:t>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</a:t>
            </a:r>
            <a:r>
              <a:rPr lang="en-US" sz="2400" i="1" smtClean="0">
                <a:sym typeface="Symbol" pitchFamily="18" charset="2"/>
              </a:rPr>
              <a:t>n</a:t>
            </a:r>
            <a:r>
              <a:rPr lang="en-US" sz="2400" baseline="30000" smtClean="0">
                <a:sym typeface="Symbol" pitchFamily="18" charset="2"/>
              </a:rPr>
              <a:t>2</a:t>
            </a:r>
            <a:r>
              <a:rPr lang="en-US" sz="2400" smtClean="0">
                <a:sym typeface="Symbol" pitchFamily="18" charset="2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</a:t>
            </a:r>
            <a:r>
              <a:rPr lang="en-US" sz="2400" i="1" smtClean="0">
                <a:sym typeface="Symbol" pitchFamily="18" charset="2"/>
              </a:rPr>
              <a:t>n lg 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</a:t>
            </a:r>
            <a:r>
              <a:rPr lang="en-US" sz="2400" i="1" smtClean="0">
                <a:sym typeface="Symbol" pitchFamily="18" charset="2"/>
              </a:rPr>
              <a:t>lg 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smtClean="0">
                <a:sym typeface="Symbol" pitchFamily="18" charset="2"/>
              </a:rPr>
              <a:t>f </a:t>
            </a:r>
            <a:r>
              <a:rPr lang="en-US" sz="2400" smtClean="0">
                <a:sym typeface="Symbol" pitchFamily="18" charset="2"/>
              </a:rPr>
              <a:t>( n ) =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BC7B3B17-6535-4F29-9521-061C3E115D09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Big-Oh Example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Show that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 </a:t>
            </a:r>
            <a:r>
              <a:rPr lang="en-US" smtClean="0">
                <a:sym typeface="Symbol" pitchFamily="18" charset="2"/>
              </a:rPr>
              <a:t>+ 100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2  </a:t>
            </a:r>
            <a:r>
              <a:rPr lang="en-US" smtClean="0">
                <a:sym typeface="Symbol" pitchFamily="18" charset="2"/>
              </a:rPr>
              <a:t>+</a:t>
            </a:r>
            <a:r>
              <a:rPr lang="en-US" baseline="30000" smtClean="0">
                <a:sym typeface="Symbol" pitchFamily="18" charset="2"/>
              </a:rPr>
              <a:t>  </a:t>
            </a:r>
            <a:r>
              <a:rPr lang="en-US" smtClean="0">
                <a:sym typeface="Symbol" pitchFamily="18" charset="2"/>
              </a:rPr>
              <a:t>20  O(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 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Need to find a c and n</a:t>
            </a:r>
            <a:r>
              <a:rPr lang="en-US" baseline="-25000" smtClean="0">
                <a:sym typeface="Symbol" pitchFamily="18" charset="2"/>
              </a:rPr>
              <a:t>0</a:t>
            </a:r>
            <a:r>
              <a:rPr lang="en-US" smtClean="0">
                <a:sym typeface="Symbol" pitchFamily="18" charset="2"/>
              </a:rPr>
              <a:t> such that  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c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 </a:t>
            </a:r>
            <a:r>
              <a:rPr lang="en-US" smtClean="0">
                <a:sym typeface="Symbol" pitchFamily="18" charset="2"/>
              </a:rPr>
              <a:t>&gt; n</a:t>
            </a:r>
            <a:r>
              <a:rPr lang="en-US" baseline="30000" smtClean="0">
                <a:sym typeface="Symbol" pitchFamily="18" charset="2"/>
              </a:rPr>
              <a:t>3  </a:t>
            </a:r>
            <a:r>
              <a:rPr lang="en-US" smtClean="0">
                <a:sym typeface="Symbol" pitchFamily="18" charset="2"/>
              </a:rPr>
              <a:t>+ 100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2  </a:t>
            </a:r>
            <a:r>
              <a:rPr lang="en-US" smtClean="0">
                <a:sym typeface="Symbol" pitchFamily="18" charset="2"/>
              </a:rPr>
              <a:t>–</a:t>
            </a:r>
            <a:r>
              <a:rPr lang="en-US" baseline="30000" smtClean="0">
                <a:sym typeface="Symbol" pitchFamily="18" charset="2"/>
              </a:rPr>
              <a:t> 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    for all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&gt; n</a:t>
            </a:r>
            <a:r>
              <a:rPr lang="en-US" baseline="-25000" smtClean="0">
                <a:sym typeface="Symbol" pitchFamily="18" charset="2"/>
              </a:rPr>
              <a:t>0</a:t>
            </a:r>
            <a:endParaRPr lang="en-US" smtClean="0">
              <a:sym typeface="Symbol" pitchFamily="18" charset="2"/>
            </a:endParaRPr>
          </a:p>
          <a:p>
            <a:pPr eaLnBrk="1" hangingPunct="1"/>
            <a:endParaRPr lang="en-US" smtClean="0">
              <a:sym typeface="Symbol" pitchFamily="18" charset="2"/>
            </a:endParaRPr>
          </a:p>
          <a:p>
            <a:pPr eaLnBrk="1" hangingPunct="1"/>
            <a:r>
              <a:rPr lang="en-US" smtClean="0">
                <a:sym typeface="Symbol" pitchFamily="18" charset="2"/>
              </a:rPr>
              <a:t>Two important consequences of  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 O(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)</a:t>
            </a: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serves as an upper bound on </a:t>
            </a:r>
            <a:r>
              <a:rPr lang="en-US" i="1" smtClean="0">
                <a:sym typeface="Symbol" pitchFamily="18" charset="2"/>
              </a:rPr>
              <a:t>f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We ignore the behavior for small values of </a:t>
            </a:r>
            <a:r>
              <a:rPr lang="en-US" i="1" smtClean="0">
                <a:sym typeface="Symbol" pitchFamily="18" charset="2"/>
              </a:rPr>
              <a:t>n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2819DD82-B292-4681-97B4-B79CBFF4ED83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Big-Theta Notation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  (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), if 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 and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have same order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 O(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) and </a:t>
            </a:r>
            <a:r>
              <a:rPr lang="en-US" i="1" smtClean="0">
                <a:sym typeface="Symbol" pitchFamily="18" charset="2"/>
              </a:rPr>
              <a:t>g</a:t>
            </a:r>
            <a:r>
              <a:rPr lang="en-US" smtClean="0">
                <a:sym typeface="Symbol" pitchFamily="18" charset="2"/>
              </a:rPr>
              <a:t>  O( 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 ) </a:t>
            </a:r>
          </a:p>
          <a:p>
            <a:pPr eaLnBrk="1" hangingPunct="1"/>
            <a:r>
              <a:rPr lang="en-US" smtClean="0">
                <a:sym typeface="Symbol" pitchFamily="18" charset="2"/>
              </a:rPr>
              <a:t>What is in 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) =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+ 100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2  </a:t>
            </a:r>
            <a:r>
              <a:rPr lang="en-US" smtClean="0">
                <a:sym typeface="Symbol" pitchFamily="18" charset="2"/>
              </a:rPr>
              <a:t>–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is in </a:t>
            </a:r>
            <a:r>
              <a:rPr lang="en-US" smtClean="0">
                <a:sym typeface="Symbol" pitchFamily="18" charset="2"/>
              </a:rPr>
              <a:t>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) = 2 	   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is </a:t>
            </a:r>
            <a:r>
              <a:rPr lang="en-US" smtClean="0">
                <a:solidFill>
                  <a:srgbClr val="FF9900"/>
                </a:solidFill>
                <a:sym typeface="Symbol" pitchFamily="18" charset="2"/>
              </a:rPr>
              <a:t>not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 in </a:t>
            </a:r>
            <a:r>
              <a:rPr lang="en-US" smtClean="0">
                <a:sym typeface="Symbol" pitchFamily="18" charset="2"/>
              </a:rPr>
              <a:t>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) =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2	   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is </a:t>
            </a:r>
            <a:r>
              <a:rPr lang="en-US" smtClean="0">
                <a:solidFill>
                  <a:srgbClr val="FF9900"/>
                </a:solidFill>
                <a:sym typeface="Symbol" pitchFamily="18" charset="2"/>
              </a:rPr>
              <a:t>not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 in </a:t>
            </a:r>
            <a:r>
              <a:rPr lang="en-US" smtClean="0">
                <a:sym typeface="Symbol" pitchFamily="18" charset="2"/>
              </a:rPr>
              <a:t>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) = lg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	   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is </a:t>
            </a:r>
            <a:r>
              <a:rPr lang="en-US" smtClean="0">
                <a:solidFill>
                  <a:srgbClr val="FF9900"/>
                </a:solidFill>
                <a:sym typeface="Symbol" pitchFamily="18" charset="2"/>
              </a:rPr>
              <a:t>not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 in </a:t>
            </a:r>
            <a:r>
              <a:rPr lang="en-US" smtClean="0">
                <a:sym typeface="Symbol" pitchFamily="18" charset="2"/>
              </a:rPr>
              <a:t>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 ) = </a:t>
            </a:r>
            <a:r>
              <a:rPr lang="en-US" i="1" smtClean="0">
                <a:sym typeface="Symbol" pitchFamily="18" charset="2"/>
              </a:rPr>
              <a:t>n lg n</a:t>
            </a:r>
            <a:r>
              <a:rPr lang="en-US" smtClean="0">
                <a:sym typeface="Symbol" pitchFamily="18" charset="2"/>
              </a:rPr>
              <a:t>    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is </a:t>
            </a:r>
            <a:r>
              <a:rPr lang="en-US" smtClean="0">
                <a:solidFill>
                  <a:srgbClr val="FF9900"/>
                </a:solidFill>
                <a:sym typeface="Symbol" pitchFamily="18" charset="2"/>
              </a:rPr>
              <a:t>not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 in </a:t>
            </a:r>
            <a:r>
              <a:rPr lang="en-US" smtClean="0">
                <a:sym typeface="Symbol" pitchFamily="18" charset="2"/>
              </a:rPr>
              <a:t></a:t>
            </a:r>
            <a:r>
              <a:rPr lang="en-US" smtClean="0">
                <a:cs typeface="Arial" charset="0"/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</a:t>
            </a:r>
            <a:r>
              <a:rPr lang="en-US" baseline="30000" smtClean="0">
                <a:sym typeface="Symbol" pitchFamily="18" charset="2"/>
              </a:rPr>
              <a:t>3 </a:t>
            </a:r>
            <a:r>
              <a:rPr lang="en-US" smtClean="0">
                <a:sym typeface="Symbol" pitchFamily="18" charset="2"/>
              </a:rPr>
              <a:t>)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1" eaLnBrk="1" hangingPunct="1">
              <a:buFontTx/>
              <a:buNone/>
            </a:pPr>
            <a:endParaRPr lang="en-US" baseline="30000" smtClean="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DA915854-8B6B-4340-9960-DEC9FCD70D97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Running Time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The </a:t>
            </a:r>
            <a:r>
              <a:rPr lang="en-US" sz="2800" smtClean="0">
                <a:sym typeface="Symbol" pitchFamily="18" charset="2"/>
              </a:rPr>
              <a:t>-class of a function that describes the number of steps performed by an algorithm is called the </a:t>
            </a:r>
            <a:r>
              <a:rPr lang="en-US" sz="2800" smtClean="0">
                <a:solidFill>
                  <a:schemeClr val="tx2"/>
                </a:solidFill>
                <a:sym typeface="Symbol" pitchFamily="18" charset="2"/>
              </a:rPr>
              <a:t>running time</a:t>
            </a:r>
            <a:r>
              <a:rPr lang="en-US" sz="2800" smtClean="0">
                <a:sym typeface="Symbol" pitchFamily="18" charset="2"/>
              </a:rPr>
              <a:t> of the algorithm</a:t>
            </a:r>
            <a:endParaRPr lang="en-US" sz="28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This allows us to compare algorithms for a specific task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For example: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bubble sort </a:t>
            </a:r>
            <a:r>
              <a:rPr lang="en-US" sz="2400" smtClean="0">
                <a:sym typeface="Symbol" pitchFamily="18" charset="2"/>
              </a:rPr>
              <a:t></a:t>
            </a:r>
            <a:r>
              <a:rPr lang="en-US" sz="2400" smtClean="0"/>
              <a:t> </a:t>
            </a:r>
            <a:r>
              <a:rPr lang="en-US" sz="2400" smtClean="0">
                <a:sym typeface="Symbol" pitchFamily="18" charset="2"/>
              </a:rPr>
              <a:t>( </a:t>
            </a:r>
            <a:r>
              <a:rPr lang="en-US" sz="2400" i="1" smtClean="0">
                <a:sym typeface="Symbol" pitchFamily="18" charset="2"/>
              </a:rPr>
              <a:t>n</a:t>
            </a:r>
            <a:r>
              <a:rPr lang="en-US" sz="2400" baseline="30000" smtClean="0">
                <a:sym typeface="Symbol" pitchFamily="18" charset="2"/>
              </a:rPr>
              <a:t>2 </a:t>
            </a:r>
            <a:r>
              <a:rPr lang="en-US" sz="2400" smtClean="0">
                <a:sym typeface="Symbol" pitchFamily="18" charset="2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quicksort  ( </a:t>
            </a:r>
            <a:r>
              <a:rPr lang="en-US" sz="2400" i="1" smtClean="0">
                <a:sym typeface="Symbol" pitchFamily="18" charset="2"/>
              </a:rPr>
              <a:t>n lg n</a:t>
            </a:r>
            <a:r>
              <a:rPr lang="en-US" sz="2400" smtClean="0">
                <a:sym typeface="Symbol" pitchFamily="18" charset="2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ym typeface="Symbol" pitchFamily="18" charset="2"/>
              </a:rPr>
              <a:t>What is the fastest running-time for a comparison-based sorting algorithm?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5193F70A-682F-4956-B8F4-F0F7D0F1D4BD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Determining Running Time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3058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To compare two algorithm’s running times</a:t>
            </a:r>
          </a:p>
          <a:p>
            <a:pPr lvl="1" eaLnBrk="1" hangingPunct="1"/>
            <a:r>
              <a:rPr lang="en-US" sz="2400" smtClean="0"/>
              <a:t>Select an operation that is central to the algorithm</a:t>
            </a:r>
          </a:p>
          <a:p>
            <a:pPr lvl="2" eaLnBrk="1" hangingPunct="1"/>
            <a:r>
              <a:rPr lang="en-US" sz="2000" smtClean="0"/>
              <a:t>For searching, we might choose comparison</a:t>
            </a:r>
          </a:p>
          <a:p>
            <a:pPr lvl="2" eaLnBrk="1" hangingPunct="1"/>
            <a:r>
              <a:rPr lang="en-US" sz="2000" smtClean="0"/>
              <a:t>For sorting, we might choose comparison or perhaps data saving </a:t>
            </a:r>
          </a:p>
          <a:p>
            <a:pPr lvl="1" eaLnBrk="1" hangingPunct="1"/>
            <a:r>
              <a:rPr lang="en-US" sz="2400" smtClean="0"/>
              <a:t>Examine the algorithm to determine how the count of the key operation depends upon “input size”</a:t>
            </a:r>
          </a:p>
          <a:p>
            <a:pPr eaLnBrk="1" hangingPunct="1"/>
            <a:r>
              <a:rPr lang="en-US" sz="2800" smtClean="0"/>
              <a:t>To evaluate a single algorithm</a:t>
            </a:r>
          </a:p>
          <a:p>
            <a:pPr lvl="1" eaLnBrk="1" hangingPunct="1"/>
            <a:r>
              <a:rPr lang="en-US" sz="2400" smtClean="0"/>
              <a:t>Count the total number of operations</a:t>
            </a:r>
          </a:p>
          <a:p>
            <a:pPr lvl="1" eaLnBrk="1" hangingPunct="1"/>
            <a:r>
              <a:rPr lang="en-US" sz="2400" smtClean="0"/>
              <a:t>Examine the algorithm to determine how the count of the key operation depends upon “input size”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38413C07-6910-4FC4-91F0-1A206A8037C2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Running Time Example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Consider the following function</a:t>
            </a:r>
          </a:p>
          <a:p>
            <a:pPr lvl="2" eaLnBrk="1" hangingPunct="1">
              <a:buFontTx/>
              <a:buNone/>
            </a:pPr>
            <a:endParaRPr lang="en-US" sz="1400" smtClean="0">
              <a:latin typeface="Lucida Console" pitchFamily="49" charset="0"/>
            </a:endParaRP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</a:rPr>
              <a:t>function meanOf( n )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</a:rPr>
              <a:t>	sum </a:t>
            </a:r>
            <a:r>
              <a:rPr lang="en-US" sz="2800" smtClean="0">
                <a:latin typeface="Lucida Console" pitchFamily="49" charset="0"/>
                <a:sym typeface="Symbol" pitchFamily="18" charset="2"/>
              </a:rPr>
              <a:t> 0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  <a:sym typeface="Symbol" pitchFamily="18" charset="2"/>
              </a:rPr>
              <a:t>	for i = 1 thru n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  <a:sym typeface="Symbol" pitchFamily="18" charset="2"/>
              </a:rPr>
              <a:t>	   	sum  sum + i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  <a:sym typeface="Symbol" pitchFamily="18" charset="2"/>
              </a:rPr>
              <a:t>	mean = sum / n</a:t>
            </a:r>
          </a:p>
          <a:p>
            <a:pPr lvl="2" eaLnBrk="1" hangingPunct="1">
              <a:buFontTx/>
              <a:buNone/>
            </a:pPr>
            <a:r>
              <a:rPr lang="en-US" sz="2800" smtClean="0">
                <a:latin typeface="Lucida Console" pitchFamily="49" charset="0"/>
                <a:sym typeface="Symbol" pitchFamily="18" charset="2"/>
              </a:rPr>
              <a:t>	return mean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9FD4144A-E831-4D4E-AE1C-3288CCD18483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Running Time Example (cont)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What is the input size?</a:t>
            </a:r>
          </a:p>
          <a:p>
            <a:pPr eaLnBrk="1" hangingPunct="1"/>
            <a:r>
              <a:rPr lang="en-US" smtClean="0"/>
              <a:t>Identify and count the characterizing operation</a:t>
            </a:r>
          </a:p>
          <a:p>
            <a:pPr lvl="1" eaLnBrk="1" hangingPunct="1"/>
            <a:r>
              <a:rPr lang="en-US" smtClean="0"/>
              <a:t>Number of pre-loop operations</a:t>
            </a:r>
          </a:p>
          <a:p>
            <a:pPr lvl="1" eaLnBrk="1" hangingPunct="1"/>
            <a:r>
              <a:rPr lang="en-US" smtClean="0"/>
              <a:t>Number of operations in the loop</a:t>
            </a:r>
          </a:p>
          <a:p>
            <a:pPr lvl="1" eaLnBrk="1" hangingPunct="1"/>
            <a:r>
              <a:rPr lang="en-US" smtClean="0"/>
              <a:t>Number of post-loop operations</a:t>
            </a:r>
          </a:p>
          <a:p>
            <a:pPr eaLnBrk="1" hangingPunct="1"/>
            <a:r>
              <a:rPr lang="en-US" smtClean="0"/>
              <a:t>What is the running time?</a:t>
            </a:r>
          </a:p>
          <a:p>
            <a:pPr eaLnBrk="1" hangingPunct="1"/>
            <a:r>
              <a:rPr lang="en-US" smtClean="0"/>
              <a:t>Is there a more efficient way to determine </a:t>
            </a:r>
            <a:r>
              <a:rPr lang="en-US" sz="2800" smtClean="0">
                <a:latin typeface="Lucida Console" pitchFamily="49" charset="0"/>
              </a:rPr>
              <a:t>meanOf</a:t>
            </a:r>
            <a:r>
              <a:rPr lang="en-US" smtClean="0">
                <a:latin typeface="Lucida Console" pitchFamily="49" charset="0"/>
              </a:rPr>
              <a:t> </a:t>
            </a:r>
            <a:r>
              <a:rPr lang="en-US" smtClean="0"/>
              <a:t>?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C2020CA8-199B-4C11-A355-A5C3CCC41DE1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Introduction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Reading</a:t>
            </a:r>
          </a:p>
          <a:p>
            <a:pPr lvl="1" eaLnBrk="1" hangingPunct="1"/>
            <a:r>
              <a:rPr lang="en-US" dirty="0" smtClean="0"/>
              <a:t>Rosen </a:t>
            </a:r>
            <a:r>
              <a:rPr lang="en-US" dirty="0" smtClean="0"/>
              <a:t>Sections </a:t>
            </a:r>
            <a:r>
              <a:rPr lang="en-US" dirty="0" smtClean="0"/>
              <a:t>3.2</a:t>
            </a:r>
            <a:r>
              <a:rPr lang="en-US" smtClean="0"/>
              <a:t>, </a:t>
            </a:r>
            <a:r>
              <a:rPr lang="en-US" smtClean="0"/>
              <a:t>3.3</a:t>
            </a:r>
            <a:endParaRPr lang="en-US" dirty="0" smtClean="0"/>
          </a:p>
          <a:p>
            <a:pPr eaLnBrk="1" hangingPunct="1"/>
            <a:r>
              <a:rPr lang="en-US" dirty="0" smtClean="0"/>
              <a:t>Examine some functions occurring frequently in Computer Science</a:t>
            </a:r>
          </a:p>
          <a:p>
            <a:pPr eaLnBrk="1" hangingPunct="1"/>
            <a:r>
              <a:rPr lang="en-US" dirty="0" smtClean="0"/>
              <a:t>Characterize the efficiency of an algorithm</a:t>
            </a:r>
          </a:p>
          <a:p>
            <a:pPr lvl="1" eaLnBrk="1" hangingPunct="1"/>
            <a:r>
              <a:rPr lang="en-US" dirty="0" smtClean="0"/>
              <a:t>Big-Oh</a:t>
            </a:r>
          </a:p>
          <a:p>
            <a:pPr lvl="1" eaLnBrk="1" hangingPunct="1"/>
            <a:r>
              <a:rPr lang="en-US" dirty="0" smtClean="0"/>
              <a:t>Big-Theta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DD005929-B3B3-4475-859D-B2B0C014322E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Key Concepts Summary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Examined some functions “useful” in Computer Science</a:t>
            </a:r>
          </a:p>
          <a:p>
            <a:pPr eaLnBrk="1" hangingPunct="1"/>
            <a:r>
              <a:rPr lang="en-US" smtClean="0"/>
              <a:t>Characterize the efficiency of an algorithm</a:t>
            </a:r>
          </a:p>
          <a:p>
            <a:pPr lvl="1" eaLnBrk="1" hangingPunct="1"/>
            <a:r>
              <a:rPr lang="en-US" smtClean="0"/>
              <a:t>Big-Oh</a:t>
            </a:r>
          </a:p>
          <a:p>
            <a:pPr lvl="1" eaLnBrk="1" hangingPunct="1"/>
            <a:r>
              <a:rPr lang="en-US" smtClean="0"/>
              <a:t>Big-Theta</a:t>
            </a:r>
          </a:p>
          <a:p>
            <a:pPr eaLnBrk="1" hangingPunct="1"/>
            <a:r>
              <a:rPr lang="en-US" smtClean="0"/>
              <a:t>Reading for next time</a:t>
            </a:r>
          </a:p>
          <a:p>
            <a:pPr lvl="1" eaLnBrk="1" hangingPunct="1"/>
            <a:r>
              <a:rPr lang="en-US" smtClean="0"/>
              <a:t>Kolman Sections 7.1, 7.2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A915DDED-1B77-4E55-AFA9-5D29D6F49DF1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in CS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495800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mod n </a:t>
            </a:r>
            <a:r>
              <a:rPr lang="en-US" sz="3600" smtClean="0">
                <a:sym typeface="Symbol" pitchFamily="18" charset="2"/>
              </a:rPr>
              <a:t>function</a:t>
            </a:r>
          </a:p>
          <a:p>
            <a:pPr lvl="1" eaLnBrk="1" hangingPunct="1"/>
            <a:r>
              <a:rPr lang="en-US" sz="3200" smtClean="0">
                <a:sym typeface="Symbol" pitchFamily="18" charset="2"/>
              </a:rPr>
              <a:t> 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m </a:t>
            </a:r>
            <a:r>
              <a:rPr lang="en-US" smtClean="0">
                <a:sym typeface="Symbol" pitchFamily="18" charset="2"/>
              </a:rPr>
              <a:t>) = </a:t>
            </a:r>
            <a:r>
              <a:rPr lang="en-US" i="1" smtClean="0">
                <a:sym typeface="Symbol" pitchFamily="18" charset="2"/>
              </a:rPr>
              <a:t>m</a:t>
            </a:r>
            <a:r>
              <a:rPr lang="en-US" smtClean="0">
                <a:sym typeface="Symbol" pitchFamily="18" charset="2"/>
              </a:rPr>
              <a:t> mod </a:t>
            </a:r>
            <a:r>
              <a:rPr lang="en-US" i="1" smtClean="0">
                <a:sym typeface="Symbol" pitchFamily="18" charset="2"/>
              </a:rPr>
              <a:t>n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Example</a:t>
            </a:r>
            <a:r>
              <a:rPr lang="en-US" sz="3200" smtClean="0">
                <a:sym typeface="Symbol" pitchFamily="18" charset="2"/>
              </a:rPr>
              <a:t> 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3</a:t>
            </a:r>
            <a:r>
              <a:rPr lang="en-US" smtClean="0">
                <a:sym typeface="Symbol" pitchFamily="18" charset="2"/>
              </a:rPr>
              <a:t>( 7 ) = 1	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3</a:t>
            </a:r>
            <a:r>
              <a:rPr lang="en-US" smtClean="0">
                <a:sym typeface="Symbol" pitchFamily="18" charset="2"/>
              </a:rPr>
              <a:t>( 8 ) = 2	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3</a:t>
            </a:r>
            <a:r>
              <a:rPr lang="en-US" smtClean="0">
                <a:sym typeface="Symbol" pitchFamily="18" charset="2"/>
              </a:rPr>
              <a:t>( 111 ) = 0</a:t>
            </a:r>
          </a:p>
          <a:p>
            <a:pPr eaLnBrk="1" hangingPunct="1"/>
            <a:r>
              <a:rPr lang="en-US" sz="3600" smtClean="0">
                <a:sym typeface="Symbol" pitchFamily="18" charset="2"/>
              </a:rPr>
              <a:t>Factorial function</a:t>
            </a: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n </a:t>
            </a:r>
            <a:r>
              <a:rPr lang="en-US" smtClean="0">
                <a:sym typeface="Symbol" pitchFamily="18" charset="2"/>
              </a:rPr>
              <a:t>) = n!		n! = n* (n-1)!  </a:t>
            </a:r>
          </a:p>
          <a:p>
            <a:pPr lvl="1" eaLnBrk="1" hangingPunct="1">
              <a:spcBef>
                <a:spcPct val="35000"/>
              </a:spcBef>
            </a:pP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( 0 ) = 1	</a:t>
            </a: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( 1 ) = 1	</a:t>
            </a: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( 2 ) = 2	</a:t>
            </a: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( 3 ) = 6</a:t>
            </a:r>
            <a:br>
              <a:rPr lang="en-US" smtClean="0">
                <a:sym typeface="Symbol" pitchFamily="18" charset="2"/>
              </a:rPr>
            </a:b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( 10 )&gt; 10</a:t>
            </a:r>
            <a:r>
              <a:rPr lang="en-US" baseline="30000" smtClean="0">
                <a:sym typeface="Symbol" pitchFamily="18" charset="2"/>
              </a:rPr>
              <a:t>6</a:t>
            </a:r>
            <a:r>
              <a:rPr lang="en-US" smtClean="0">
                <a:sym typeface="Symbol" pitchFamily="18" charset="2"/>
              </a:rPr>
              <a:t> 	   </a:t>
            </a:r>
            <a:r>
              <a:rPr lang="en-US" i="1" smtClean="0">
                <a:sym typeface="Symbol" pitchFamily="18" charset="2"/>
              </a:rPr>
              <a:t>f</a:t>
            </a:r>
            <a:r>
              <a:rPr lang="en-US" smtClean="0">
                <a:sym typeface="Symbol" pitchFamily="18" charset="2"/>
              </a:rPr>
              <a:t> ( 20 )&gt;10</a:t>
            </a:r>
            <a:r>
              <a:rPr lang="en-US" baseline="30000" smtClean="0">
                <a:sym typeface="Symbol" pitchFamily="18" charset="2"/>
              </a:rPr>
              <a:t>18</a:t>
            </a:r>
            <a:r>
              <a:rPr lang="en-US" smtClean="0">
                <a:sym typeface="Symbol" pitchFamily="18" charset="2"/>
              </a:rPr>
              <a:t> 	</a:t>
            </a: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(70) &gt; 10</a:t>
            </a:r>
            <a:r>
              <a:rPr lang="en-US" baseline="30000" smtClean="0">
                <a:sym typeface="Symbol" pitchFamily="18" charset="2"/>
              </a:rPr>
              <a:t>100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614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614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D3B93E3A-B300-41D8-A336-192FBBD0219D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in CS (cont)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Floor function  </a:t>
            </a: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x </a:t>
            </a:r>
            <a:r>
              <a:rPr lang="en-US" smtClean="0">
                <a:sym typeface="Symbol" pitchFamily="18" charset="2"/>
              </a:rPr>
              <a:t>) = 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largest integer </a:t>
            </a:r>
            <a:r>
              <a:rPr lang="en-US" smtClean="0">
                <a:solidFill>
                  <a:schemeClr val="tx2"/>
                </a:solidFill>
                <a:cs typeface="Times New Roman" charset="0"/>
                <a:sym typeface="Symbol" pitchFamily="18" charset="2"/>
              </a:rPr>
              <a:t>≤  x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2" eaLnBrk="1" hangingPunct="1">
              <a:spcBef>
                <a:spcPct val="40000"/>
              </a:spcBef>
            </a:pPr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(2.1) = 2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(2.9) = 2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(2.999999) = 2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(3) = 3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(-2.3) = -3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Nota Bene:  -2  &gt;  -2.3</a:t>
            </a:r>
          </a:p>
        </p:txBody>
      </p:sp>
      <p:graphicFrame>
        <p:nvGraphicFramePr>
          <p:cNvPr id="6151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2590800" y="2286000"/>
          <a:ext cx="6096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3" imgW="198170" imgH="190512" progId="Equation.3">
                  <p:embed/>
                </p:oleObj>
              </mc:Choice>
              <mc:Fallback>
                <p:oleObj name="Equation" r:id="rId3" imgW="198170" imgH="190512" progId="Equation.3">
                  <p:embed/>
                  <p:pic>
                    <p:nvPicPr>
                      <p:cNvPr id="0" name="Picture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286000"/>
                        <a:ext cx="6096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717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717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C55DFD92-964E-4F19-8F3E-DF5C71DF2DBE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in CS (cont)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Ceiling function  </a:t>
            </a:r>
          </a:p>
          <a:p>
            <a:pPr lvl="1" eaLnBrk="1" hangingPunct="1"/>
            <a:r>
              <a:rPr lang="en-US" smtClean="0">
                <a:sym typeface="Symbol" pitchFamily="18" charset="2"/>
              </a:rPr>
              <a:t>f( 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 ) =	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smallest integer </a:t>
            </a:r>
            <a:r>
              <a:rPr lang="en-US" smtClean="0">
                <a:solidFill>
                  <a:schemeClr val="tx2"/>
                </a:solidFill>
                <a:cs typeface="Times New Roman" charset="0"/>
                <a:sym typeface="Symbol" pitchFamily="18" charset="2"/>
              </a:rPr>
              <a:t>≥  x</a:t>
            </a:r>
            <a:endParaRPr lang="en-US" smtClean="0">
              <a:solidFill>
                <a:schemeClr val="tx2"/>
              </a:solidFill>
              <a:sym typeface="Symbol" pitchFamily="18" charset="2"/>
            </a:endParaRPr>
          </a:p>
          <a:p>
            <a:pPr lvl="2" eaLnBrk="1" hangingPunct="1"/>
            <a:r>
              <a:rPr lang="en-US" smtClean="0">
                <a:sym typeface="Symbol" pitchFamily="18" charset="2"/>
              </a:rPr>
              <a:t>f( 2.000001 ) = 3</a:t>
            </a:r>
          </a:p>
          <a:p>
            <a:pPr lvl="2" eaLnBrk="1" hangingPunct="1"/>
            <a:r>
              <a:rPr lang="en-US" smtClean="0">
                <a:sym typeface="Symbol" pitchFamily="18" charset="2"/>
              </a:rPr>
              <a:t> f( 2.9 ) = 3</a:t>
            </a:r>
          </a:p>
          <a:p>
            <a:pPr lvl="2" eaLnBrk="1" hangingPunct="1"/>
            <a:r>
              <a:rPr lang="en-US" smtClean="0">
                <a:sym typeface="Symbol" pitchFamily="18" charset="2"/>
              </a:rPr>
              <a:t> f( 2.999999 ) = 3</a:t>
            </a:r>
          </a:p>
          <a:p>
            <a:pPr lvl="2" eaLnBrk="1" hangingPunct="1"/>
            <a:r>
              <a:rPr lang="en-US" smtClean="0">
                <a:sym typeface="Symbol" pitchFamily="18" charset="2"/>
              </a:rPr>
              <a:t> f( 3 ) = 3</a:t>
            </a:r>
          </a:p>
          <a:p>
            <a:pPr lvl="2" eaLnBrk="1" hangingPunct="1"/>
            <a:r>
              <a:rPr lang="en-US" smtClean="0">
                <a:sym typeface="Symbol" pitchFamily="18" charset="2"/>
              </a:rPr>
              <a:t>f( 3.000001 ) = 4</a:t>
            </a:r>
          </a:p>
          <a:p>
            <a:pPr lvl="2" eaLnBrk="1" hangingPunct="1"/>
            <a:r>
              <a:rPr lang="en-US" smtClean="0">
                <a:sym typeface="Symbol" pitchFamily="18" charset="2"/>
              </a:rPr>
              <a:t>f( -2.3 ) = -2		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Nota Bene:   -2 &gt; -2.3</a:t>
            </a:r>
            <a:endParaRPr lang="en-US" smtClean="0">
              <a:solidFill>
                <a:schemeClr val="tx2"/>
              </a:solidFill>
            </a:endParaRP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graphicFrame>
        <p:nvGraphicFramePr>
          <p:cNvPr id="7176" name="Object 4"/>
          <p:cNvGraphicFramePr>
            <a:graphicFrameLocks noChangeAspect="1"/>
          </p:cNvGraphicFramePr>
          <p:nvPr/>
        </p:nvGraphicFramePr>
        <p:xfrm>
          <a:off x="0" y="0"/>
          <a:ext cx="238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3" imgW="241300" imgH="228600" progId="Equation.3">
                  <p:embed/>
                </p:oleObj>
              </mc:Choice>
              <mc:Fallback>
                <p:oleObj name="Equation" r:id="rId3" imgW="241300" imgH="2286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38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endParaRPr lang="en-US"/>
          </a:p>
        </p:txBody>
      </p:sp>
      <p:graphicFrame>
        <p:nvGraphicFramePr>
          <p:cNvPr id="7178" name="Object 6"/>
          <p:cNvGraphicFramePr>
            <a:graphicFrameLocks noChangeAspect="1"/>
          </p:cNvGraphicFramePr>
          <p:nvPr/>
        </p:nvGraphicFramePr>
        <p:xfrm>
          <a:off x="0" y="0"/>
          <a:ext cx="238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5" imgW="241300" imgH="228600" progId="Equation.3">
                  <p:embed/>
                </p:oleObj>
              </mc:Choice>
              <mc:Fallback>
                <p:oleObj name="Equation" r:id="rId5" imgW="241300" imgH="228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38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8"/>
          <p:cNvGraphicFramePr>
            <a:graphicFrameLocks noGrp="1" noChangeAspect="1"/>
          </p:cNvGraphicFramePr>
          <p:nvPr>
            <p:ph sz="half" idx="2"/>
          </p:nvPr>
        </p:nvGraphicFramePr>
        <p:xfrm>
          <a:off x="2667000" y="2260600"/>
          <a:ext cx="6096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6" imgW="198170" imgH="190512" progId="Equation.3">
                  <p:embed/>
                </p:oleObj>
              </mc:Choice>
              <mc:Fallback>
                <p:oleObj name="Equation" r:id="rId6" imgW="198170" imgH="190512" progId="Equation.3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260600"/>
                        <a:ext cx="6096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0674A20D-99C6-4AB6-9FFA-9E036D5A602E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in CS (cont)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Exponential</a:t>
            </a:r>
          </a:p>
          <a:p>
            <a:pPr lvl="1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</a:t>
            </a:r>
            <a:r>
              <a:rPr lang="en-US" i="1" smtClean="0">
                <a:sym typeface="Symbol" pitchFamily="18" charset="2"/>
              </a:rPr>
              <a:t>x</a:t>
            </a:r>
            <a:r>
              <a:rPr lang="en-US" smtClean="0">
                <a:sym typeface="Symbol" pitchFamily="18" charset="2"/>
              </a:rPr>
              <a:t> )=2</a:t>
            </a:r>
            <a:r>
              <a:rPr lang="en-US" baseline="30000" smtClean="0">
                <a:sym typeface="Symbol" pitchFamily="18" charset="2"/>
              </a:rPr>
              <a:t>x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( 1 )=2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( 2 )=4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( 2.2 )=4.4957…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( 0 )=1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-1 )=1/2</a:t>
            </a:r>
          </a:p>
          <a:p>
            <a:pPr lvl="2" eaLnBrk="1" hangingPunct="1"/>
            <a:r>
              <a:rPr lang="en-US" i="1" smtClean="0">
                <a:sym typeface="Symbol" pitchFamily="18" charset="2"/>
              </a:rPr>
              <a:t>f </a:t>
            </a:r>
            <a:r>
              <a:rPr lang="en-US" smtClean="0">
                <a:sym typeface="Symbol" pitchFamily="18" charset="2"/>
              </a:rPr>
              <a:t>( -2 )=1/4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D66DF412-30E5-415C-BBAC-36ADCE6B244A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Functions in CS (cont)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sym typeface="Symbol" pitchFamily="18" charset="2"/>
              </a:rPr>
              <a:t>Logarithm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( x )=log</a:t>
            </a:r>
            <a:r>
              <a:rPr lang="en-US" baseline="-25000" smtClean="0">
                <a:sym typeface="Symbol" pitchFamily="18" charset="2"/>
              </a:rPr>
              <a:t>n</a:t>
            </a:r>
            <a:r>
              <a:rPr lang="en-US" smtClean="0">
                <a:sym typeface="Symbol" pitchFamily="18" charset="2"/>
              </a:rPr>
              <a:t>(x)	   </a:t>
            </a:r>
            <a:r>
              <a:rPr lang="en-US" smtClean="0">
                <a:solidFill>
                  <a:schemeClr val="tx2"/>
                </a:solidFill>
                <a:sym typeface="Symbol" pitchFamily="18" charset="2"/>
              </a:rPr>
              <a:t> the power to which n must 				    be raised to yield x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( 4 ) = 2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( 8 ) = 3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( 2 ) = 1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( 1 ) = 0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( 1/2 ) = -1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( 1/16 ) = -4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2</a:t>
            </a:r>
            <a:r>
              <a:rPr lang="en-US" smtClean="0">
                <a:sym typeface="Symbol" pitchFamily="18" charset="2"/>
              </a:rPr>
              <a:t>( 0 ) = undefined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Growth of Functions </a:t>
            </a:r>
          </a:p>
        </p:txBody>
      </p:sp>
      <p:sp>
        <p:nvSpPr>
          <p:cNvPr id="1024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F90A1C67-8A0F-479B-B957-9D38343CBBC2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7772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1900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3200">
                <a:solidFill>
                  <a:schemeClr val="tx1"/>
                </a:solidFill>
                <a:latin typeface="Times New Roman" charset="0"/>
                <a:sym typeface="Symbol" pitchFamily="18" charset="2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 Lecture 16 - </a:t>
            </a:r>
            <a:fld id="{6075E193-1DA6-4DE4-815B-5222E781DD48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Growth of Functions (cont)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Previous example show that functions grow at different rates</a:t>
            </a:r>
          </a:p>
          <a:p>
            <a:pPr eaLnBrk="1" hangingPunct="1"/>
            <a:r>
              <a:rPr lang="en-US" sz="3600" smtClean="0"/>
              <a:t>Specifically, let:   </a:t>
            </a:r>
            <a:r>
              <a:rPr lang="en-US" sz="3600" i="1" smtClean="0"/>
              <a:t>f </a:t>
            </a:r>
            <a:r>
              <a:rPr lang="en-US" sz="3600" smtClean="0"/>
              <a:t>(</a:t>
            </a:r>
            <a:r>
              <a:rPr lang="en-US" sz="3600" i="1" smtClean="0"/>
              <a:t>x</a:t>
            </a:r>
            <a:r>
              <a:rPr lang="en-US" sz="3600" smtClean="0"/>
              <a:t>) = </a:t>
            </a:r>
            <a:r>
              <a:rPr lang="en-US" sz="3600" i="1" smtClean="0"/>
              <a:t>x</a:t>
            </a:r>
            <a:r>
              <a:rPr lang="en-US" sz="3600" smtClean="0"/>
              <a:t>,  </a:t>
            </a:r>
            <a:r>
              <a:rPr lang="en-US" sz="3600" i="1" smtClean="0"/>
              <a:t>g</a:t>
            </a:r>
            <a:r>
              <a:rPr lang="en-US" sz="3600" smtClean="0"/>
              <a:t>(</a:t>
            </a:r>
            <a:r>
              <a:rPr lang="en-US" sz="3600" i="1" smtClean="0"/>
              <a:t>x</a:t>
            </a:r>
            <a:r>
              <a:rPr lang="en-US" sz="3600" smtClean="0"/>
              <a:t>) = 2</a:t>
            </a:r>
            <a:r>
              <a:rPr lang="en-US" sz="3600" i="1" baseline="30000" smtClean="0"/>
              <a:t>x</a:t>
            </a:r>
          </a:p>
          <a:p>
            <a:pPr lvl="1" eaLnBrk="1" hangingPunct="1"/>
            <a:r>
              <a:rPr lang="en-US" i="1" smtClean="0"/>
              <a:t>f </a:t>
            </a:r>
            <a:r>
              <a:rPr lang="en-US" smtClean="0"/>
              <a:t>(1) = 1,   </a:t>
            </a:r>
            <a:r>
              <a:rPr lang="en-US" i="1" smtClean="0"/>
              <a:t>g</a:t>
            </a:r>
            <a:r>
              <a:rPr lang="en-US" smtClean="0"/>
              <a:t>(1) = 2 </a:t>
            </a:r>
          </a:p>
          <a:p>
            <a:pPr lvl="1" eaLnBrk="1" hangingPunct="1"/>
            <a:r>
              <a:rPr lang="en-US" smtClean="0"/>
              <a:t> </a:t>
            </a:r>
            <a:r>
              <a:rPr lang="en-US" i="1" smtClean="0"/>
              <a:t>f </a:t>
            </a:r>
            <a:r>
              <a:rPr lang="en-US" smtClean="0"/>
              <a:t>(10) = 10, but </a:t>
            </a:r>
            <a:r>
              <a:rPr lang="en-US" i="1" smtClean="0"/>
              <a:t>g </a:t>
            </a:r>
            <a:r>
              <a:rPr lang="en-US" smtClean="0"/>
              <a:t>(10) = 1024</a:t>
            </a:r>
          </a:p>
          <a:p>
            <a:pPr eaLnBrk="1" hangingPunct="1"/>
            <a:r>
              <a:rPr lang="en-US" sz="3600" smtClean="0"/>
              <a:t>Polynomial functions</a:t>
            </a:r>
          </a:p>
          <a:p>
            <a:pPr lvl="1" eaLnBrk="1" hangingPunct="1"/>
            <a:r>
              <a:rPr lang="en-US" sz="3200" i="1" smtClean="0"/>
              <a:t>n</a:t>
            </a:r>
            <a:r>
              <a:rPr lang="en-US" sz="3200" smtClean="0"/>
              <a:t>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i="1" smtClean="0"/>
              <a:t>n</a:t>
            </a:r>
            <a:r>
              <a:rPr lang="en-US" sz="3200" baseline="30000" smtClean="0"/>
              <a:t>2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i="1" smtClean="0"/>
              <a:t>n</a:t>
            </a:r>
            <a:r>
              <a:rPr lang="en-US" sz="3200" baseline="30000" smtClean="0"/>
              <a:t>2.2  </a:t>
            </a:r>
            <a:r>
              <a:rPr lang="en-US" sz="3200" smtClean="0">
                <a:cs typeface="Arial" charset="0"/>
              </a:rPr>
              <a:t>«  </a:t>
            </a:r>
            <a:r>
              <a:rPr lang="en-US" sz="3200" i="1" smtClean="0"/>
              <a:t>n</a:t>
            </a:r>
            <a:r>
              <a:rPr lang="en-US" sz="3200" baseline="30000" smtClean="0"/>
              <a:t>3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sym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742950" marR="0" indent="-2857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Tx/>
          <a:buFontTx/>
          <a:buChar char="–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sym typeface="Symbol" pitchFamily="18" charset="2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2612</TotalTime>
  <Words>909</Words>
  <Application>Microsoft Office PowerPoint</Application>
  <PresentationFormat>On-screen Show (4:3)</PresentationFormat>
  <Paragraphs>204</Paragraphs>
  <Slides>20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Fireball</vt:lpstr>
      <vt:lpstr>Equation</vt:lpstr>
      <vt:lpstr>Lecture 16 Complexity of Functions</vt:lpstr>
      <vt:lpstr>Lecture Introduction</vt:lpstr>
      <vt:lpstr>Functions in CS</vt:lpstr>
      <vt:lpstr>Functions in CS (cont)</vt:lpstr>
      <vt:lpstr>Functions in CS (cont)</vt:lpstr>
      <vt:lpstr>Functions in CS (cont)</vt:lpstr>
      <vt:lpstr>Functions in CS (cont)</vt:lpstr>
      <vt:lpstr>Growth of Functions </vt:lpstr>
      <vt:lpstr>Growth of Functions (cont)</vt:lpstr>
      <vt:lpstr>Growth of Functions (cont)</vt:lpstr>
      <vt:lpstr>Growth of Functions (cont)</vt:lpstr>
      <vt:lpstr>Growth of Functions (cont)</vt:lpstr>
      <vt:lpstr>Big-Oh Notation</vt:lpstr>
      <vt:lpstr>Big-Oh Example</vt:lpstr>
      <vt:lpstr>Big-Theta Notation</vt:lpstr>
      <vt:lpstr>Running Time</vt:lpstr>
      <vt:lpstr>Determining Running Time</vt:lpstr>
      <vt:lpstr>Running Time Example</vt:lpstr>
      <vt:lpstr>Running Time Example (cont)</vt:lpstr>
      <vt:lpstr>Key Concepts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Opening Lecture</dc:title>
  <dc:creator>Bill</dc:creator>
  <cp:lastModifiedBy>Bill</cp:lastModifiedBy>
  <cp:revision>84</cp:revision>
  <cp:lastPrinted>2012-11-09T15:47:30Z</cp:lastPrinted>
  <dcterms:created xsi:type="dcterms:W3CDTF">2003-01-26T23:29:36Z</dcterms:created>
  <dcterms:modified xsi:type="dcterms:W3CDTF">2014-09-26T00:06:10Z</dcterms:modified>
</cp:coreProperties>
</file>